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6858000" cy="9906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762" autoAdjust="0"/>
    <p:restoredTop sz="94660"/>
  </p:normalViewPr>
  <p:slideViewPr>
    <p:cSldViewPr snapToGrid="0">
      <p:cViewPr varScale="1">
        <p:scale>
          <a:sx n="81" d="100"/>
          <a:sy n="81" d="100"/>
        </p:scale>
        <p:origin x="3786" y="10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3A7BB4E2-41EA-4E9F-A200-C39D1FE94D87}" type="datetimeFigureOut">
              <a:rPr lang="en-US" smtClean="0"/>
              <a:t>9/7/2017</a:t>
            </a:fld>
            <a:endParaRPr lang="en-US"/>
          </a:p>
        </p:txBody>
      </p:sp>
      <p:sp>
        <p:nvSpPr>
          <p:cNvPr id="4" name="Slide Image Placeholder 3"/>
          <p:cNvSpPr>
            <a:spLocks noGrp="1" noRot="1" noChangeAspect="1"/>
          </p:cNvSpPr>
          <p:nvPr>
            <p:ph type="sldImg" idx="2"/>
          </p:nvPr>
        </p:nvSpPr>
        <p:spPr>
          <a:xfrm>
            <a:off x="2243138" y="1243013"/>
            <a:ext cx="232251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D334A366-14A0-4023-BED8-50CE3F460C3F}" type="slidenum">
              <a:rPr lang="en-US" smtClean="0"/>
              <a:t>‹#›</a:t>
            </a:fld>
            <a:endParaRPr lang="en-US"/>
          </a:p>
        </p:txBody>
      </p:sp>
    </p:spTree>
    <p:extLst>
      <p:ext uri="{BB962C8B-B14F-4D97-AF65-F5344CB8AC3E}">
        <p14:creationId xmlns:p14="http://schemas.microsoft.com/office/powerpoint/2010/main" val="206062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4A366-14A0-4023-BED8-50CE3F460C3F}" type="slidenum">
              <a:rPr lang="en-US" smtClean="0"/>
              <a:t>1</a:t>
            </a:fld>
            <a:endParaRPr lang="en-US"/>
          </a:p>
        </p:txBody>
      </p:sp>
    </p:spTree>
    <p:extLst>
      <p:ext uri="{BB962C8B-B14F-4D97-AF65-F5344CB8AC3E}">
        <p14:creationId xmlns:p14="http://schemas.microsoft.com/office/powerpoint/2010/main" val="317978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FE336A-AF12-4037-948F-E2F101537BF0}"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100588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E336A-AF12-4037-948F-E2F101537BF0}"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226742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E336A-AF12-4037-948F-E2F101537BF0}"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366606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E336A-AF12-4037-948F-E2F101537BF0}"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238354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E336A-AF12-4037-948F-E2F101537BF0}"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152272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FE336A-AF12-4037-948F-E2F101537BF0}"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373882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E336A-AF12-4037-948F-E2F101537BF0}"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386233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FE336A-AF12-4037-948F-E2F101537BF0}"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236838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E336A-AF12-4037-948F-E2F101537BF0}" type="datetimeFigureOut">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301847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E336A-AF12-4037-948F-E2F101537BF0}"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167252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E336A-AF12-4037-948F-E2F101537BF0}"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0645-9555-45E0-B763-73054AB1AC9C}" type="slidenum">
              <a:rPr lang="en-US" smtClean="0"/>
              <a:t>‹#›</a:t>
            </a:fld>
            <a:endParaRPr lang="en-US"/>
          </a:p>
        </p:txBody>
      </p:sp>
    </p:spTree>
    <p:extLst>
      <p:ext uri="{BB962C8B-B14F-4D97-AF65-F5344CB8AC3E}">
        <p14:creationId xmlns:p14="http://schemas.microsoft.com/office/powerpoint/2010/main" val="94528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2FE336A-AF12-4037-948F-E2F101537BF0}" type="datetimeFigureOut">
              <a:rPr lang="en-US" smtClean="0"/>
              <a:t>9/7/2017</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1EA0645-9555-45E0-B763-73054AB1AC9C}" type="slidenum">
              <a:rPr lang="en-US" smtClean="0"/>
              <a:t>‹#›</a:t>
            </a:fld>
            <a:endParaRPr lang="en-US"/>
          </a:p>
        </p:txBody>
      </p:sp>
    </p:spTree>
    <p:extLst>
      <p:ext uri="{BB962C8B-B14F-4D97-AF65-F5344CB8AC3E}">
        <p14:creationId xmlns:p14="http://schemas.microsoft.com/office/powerpoint/2010/main" val="1899629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tif"/><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www.fleet.vdo.com/drivers/making-drivers-everyday-work-simpler/dtco-smartlink/" TargetMode="External"/><Relationship Id="rId11" Type="http://schemas.openxmlformats.org/officeDocument/2006/relationships/image" Target="../media/image6.png"/><Relationship Id="rId5" Type="http://schemas.openxmlformats.org/officeDocument/2006/relationships/image" Target="../media/image1.emf"/><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221668087"/>
              </p:ext>
            </p:extLst>
          </p:nvPr>
        </p:nvGraphicFramePr>
        <p:xfrm>
          <a:off x="5811582" y="8996635"/>
          <a:ext cx="970218" cy="970218"/>
        </p:xfrm>
        <a:graphic>
          <a:graphicData uri="http://schemas.openxmlformats.org/presentationml/2006/ole">
            <mc:AlternateContent xmlns:mc="http://schemas.openxmlformats.org/markup-compatibility/2006">
              <mc:Choice xmlns:v="urn:schemas-microsoft-com:vml" Requires="v">
                <p:oleObj spid="_x0000_s1061" name="Acrobat Document" r:id="rId4" imgW="3238354" imgH="3238488" progId="AcroExch.Document.11">
                  <p:embed/>
                </p:oleObj>
              </mc:Choice>
              <mc:Fallback>
                <p:oleObj name="Acrobat Document" r:id="rId4" imgW="3238354" imgH="3238488" progId="AcroExch.Document.11">
                  <p:embed/>
                  <p:pic>
                    <p:nvPicPr>
                      <p:cNvPr id="0" name=""/>
                      <p:cNvPicPr/>
                      <p:nvPr/>
                    </p:nvPicPr>
                    <p:blipFill>
                      <a:blip r:embed="rId5"/>
                      <a:stretch>
                        <a:fillRect/>
                      </a:stretch>
                    </p:blipFill>
                    <p:spPr>
                      <a:xfrm>
                        <a:off x="5811582" y="8996635"/>
                        <a:ext cx="970218" cy="970218"/>
                      </a:xfrm>
                      <a:prstGeom prst="rect">
                        <a:avLst/>
                      </a:prstGeom>
                    </p:spPr>
                  </p:pic>
                </p:oleObj>
              </mc:Fallback>
            </mc:AlternateContent>
          </a:graphicData>
        </a:graphic>
      </p:graphicFrame>
      <p:sp>
        <p:nvSpPr>
          <p:cNvPr id="12" name="TextBox 11"/>
          <p:cNvSpPr txBox="1"/>
          <p:nvPr/>
        </p:nvSpPr>
        <p:spPr>
          <a:xfrm>
            <a:off x="365955" y="129215"/>
            <a:ext cx="4993123" cy="584775"/>
          </a:xfrm>
          <a:prstGeom prst="rect">
            <a:avLst/>
          </a:prstGeom>
          <a:noFill/>
        </p:spPr>
        <p:txBody>
          <a:bodyPr wrap="square" rtlCol="0">
            <a:spAutoFit/>
          </a:bodyPr>
          <a:lstStyle/>
          <a:p>
            <a:r>
              <a:rPr lang="en-US" sz="1600" b="1" dirty="0">
                <a:solidFill>
                  <a:srgbClr val="BED62F"/>
                </a:solidFill>
                <a:latin typeface="Gotham Black" panose="02000603040000020004" pitchFamily="2" charset="0"/>
              </a:rPr>
              <a:t>Tachograph and F</a:t>
            </a:r>
            <a:r>
              <a:rPr lang="en-US" sz="1600" b="1" dirty="0" smtClean="0">
                <a:solidFill>
                  <a:srgbClr val="BED62F"/>
                </a:solidFill>
                <a:latin typeface="Gotham Black" panose="02000603040000020004" pitchFamily="2" charset="0"/>
              </a:rPr>
              <a:t>leet </a:t>
            </a:r>
            <a:r>
              <a:rPr lang="en-US" sz="1600" b="1" dirty="0">
                <a:solidFill>
                  <a:srgbClr val="BED62F"/>
                </a:solidFill>
                <a:latin typeface="Gotham Black" panose="02000603040000020004" pitchFamily="2" charset="0"/>
              </a:rPr>
              <a:t>S</a:t>
            </a:r>
            <a:r>
              <a:rPr lang="en-US" sz="1600" b="1" dirty="0" smtClean="0">
                <a:solidFill>
                  <a:srgbClr val="BED62F"/>
                </a:solidFill>
                <a:latin typeface="Gotham Black" panose="02000603040000020004" pitchFamily="2" charset="0"/>
              </a:rPr>
              <a:t>olutions </a:t>
            </a:r>
          </a:p>
          <a:p>
            <a:r>
              <a:rPr lang="en-US" sz="1600" b="1" smtClean="0">
                <a:solidFill>
                  <a:srgbClr val="BED62F"/>
                </a:solidFill>
                <a:latin typeface="Gotham Black" panose="02000603040000020004" pitchFamily="2" charset="0"/>
              </a:rPr>
              <a:t>For Greater </a:t>
            </a:r>
            <a:r>
              <a:rPr lang="en-US" sz="1600" b="1" dirty="0">
                <a:solidFill>
                  <a:srgbClr val="BED62F"/>
                </a:solidFill>
                <a:latin typeface="Gotham Black" panose="02000603040000020004" pitchFamily="2" charset="0"/>
              </a:rPr>
              <a:t>E</a:t>
            </a:r>
            <a:r>
              <a:rPr lang="en-US" sz="1600" b="1" smtClean="0">
                <a:solidFill>
                  <a:srgbClr val="BED62F"/>
                </a:solidFill>
                <a:latin typeface="Gotham Black" panose="02000603040000020004" pitchFamily="2" charset="0"/>
              </a:rPr>
              <a:t>fficiency</a:t>
            </a:r>
            <a:endParaRPr lang="en-US" sz="1600" b="1" dirty="0">
              <a:solidFill>
                <a:srgbClr val="BED62F"/>
              </a:solidFill>
              <a:latin typeface="Gotham Black" panose="02000603040000020004" pitchFamily="2" charset="0"/>
            </a:endParaRPr>
          </a:p>
        </p:txBody>
      </p:sp>
      <p:sp>
        <p:nvSpPr>
          <p:cNvPr id="13" name="Rectangle 12"/>
          <p:cNvSpPr/>
          <p:nvPr/>
        </p:nvSpPr>
        <p:spPr>
          <a:xfrm>
            <a:off x="423830" y="1121702"/>
            <a:ext cx="3159243" cy="1923604"/>
          </a:xfrm>
          <a:prstGeom prst="rect">
            <a:avLst/>
          </a:prstGeom>
        </p:spPr>
        <p:txBody>
          <a:bodyPr wrap="square">
            <a:spAutoFit/>
          </a:bodyPr>
          <a:lstStyle/>
          <a:p>
            <a:r>
              <a:rPr lang="en-US" sz="1000" b="1" dirty="0">
                <a:solidFill>
                  <a:prstClr val="black">
                    <a:lumMod val="85000"/>
                    <a:lumOff val="15000"/>
                  </a:prstClr>
                </a:solidFill>
                <a:latin typeface="Gotham Book" pitchFamily="50" charset="0"/>
              </a:rPr>
              <a:t>TomTom </a:t>
            </a:r>
            <a:r>
              <a:rPr lang="en-US" sz="1000" b="1" dirty="0" smtClean="0">
                <a:solidFill>
                  <a:prstClr val="black">
                    <a:lumMod val="85000"/>
                    <a:lumOff val="15000"/>
                  </a:prstClr>
                </a:solidFill>
                <a:latin typeface="Gotham Book" pitchFamily="50" charset="0"/>
              </a:rPr>
              <a:t>BRIDGE:  The digital tachograph made </a:t>
            </a:r>
            <a:r>
              <a:rPr lang="en-US" sz="1000" b="1" dirty="0">
                <a:solidFill>
                  <a:prstClr val="black">
                    <a:lumMod val="85000"/>
                    <a:lumOff val="15000"/>
                  </a:prstClr>
                </a:solidFill>
                <a:latin typeface="Gotham Book" pitchFamily="50" charset="0"/>
              </a:rPr>
              <a:t>easy </a:t>
            </a:r>
            <a:r>
              <a:rPr lang="en-US" sz="1000" b="1" dirty="0" smtClean="0">
                <a:solidFill>
                  <a:prstClr val="black">
                    <a:lumMod val="85000"/>
                    <a:lumOff val="15000"/>
                  </a:prstClr>
                </a:solidFill>
                <a:latin typeface="Gotham Book" pitchFamily="50" charset="0"/>
              </a:rPr>
              <a:t>with Continental</a:t>
            </a:r>
            <a:endParaRPr lang="en-US" sz="1000" b="1" dirty="0">
              <a:solidFill>
                <a:prstClr val="black">
                  <a:lumMod val="85000"/>
                  <a:lumOff val="15000"/>
                </a:prstClr>
              </a:solidFill>
              <a:latin typeface="Gotham Book" pitchFamily="50" charset="0"/>
            </a:endParaRPr>
          </a:p>
          <a:p>
            <a:endParaRPr lang="en-US" sz="900" dirty="0">
              <a:solidFill>
                <a:prstClr val="black"/>
              </a:solidFill>
              <a:latin typeface="Gotham Book" pitchFamily="50" charset="0"/>
            </a:endParaRPr>
          </a:p>
          <a:p>
            <a:r>
              <a:rPr lang="en-US" sz="900" dirty="0">
                <a:solidFill>
                  <a:prstClr val="black"/>
                </a:solidFill>
                <a:latin typeface="Gotham Book" pitchFamily="50" charset="0"/>
              </a:rPr>
              <a:t>The international automotive supplier, tire manufacturer and industrial partner Continental develops intelligent technologies for transporting people and their goods. </a:t>
            </a:r>
          </a:p>
          <a:p>
            <a:r>
              <a:rPr lang="en-US" sz="900" dirty="0">
                <a:solidFill>
                  <a:prstClr val="black"/>
                </a:solidFill>
                <a:latin typeface="Gotham Book" pitchFamily="50" charset="0"/>
              </a:rPr>
              <a:t>The Continental product brand VDO offers a broad range of innovative and future-oriented solutions for fleet companies and drivers – from digital tachographs right through products for automatically downloading data and professional fleet management solutions. </a:t>
            </a:r>
          </a:p>
        </p:txBody>
      </p:sp>
      <p:sp>
        <p:nvSpPr>
          <p:cNvPr id="11" name="Rectangle 10"/>
          <p:cNvSpPr/>
          <p:nvPr/>
        </p:nvSpPr>
        <p:spPr>
          <a:xfrm>
            <a:off x="371299" y="6595661"/>
            <a:ext cx="5935016" cy="769441"/>
          </a:xfrm>
          <a:prstGeom prst="rect">
            <a:avLst/>
          </a:prstGeom>
        </p:spPr>
        <p:txBody>
          <a:bodyPr wrap="square">
            <a:spAutoFit/>
          </a:bodyPr>
          <a:lstStyle/>
          <a:p>
            <a:pPr algn="ctr"/>
            <a:r>
              <a:rPr lang="en-US" sz="1100" i="1" dirty="0">
                <a:solidFill>
                  <a:srgbClr val="BED62F"/>
                </a:solidFill>
                <a:latin typeface="Gotham Book" pitchFamily="50" charset="0"/>
              </a:rPr>
              <a:t>“Our collaboration with TomTom BRIDGE makes it much easier than ever for companies to access and </a:t>
            </a:r>
            <a:r>
              <a:rPr lang="en-US" sz="1100" i="1" dirty="0" err="1">
                <a:solidFill>
                  <a:srgbClr val="BED62F"/>
                </a:solidFill>
                <a:latin typeface="Gotham Book" pitchFamily="50" charset="0"/>
              </a:rPr>
              <a:t>utilise</a:t>
            </a:r>
            <a:r>
              <a:rPr lang="en-US" sz="1100" i="1" dirty="0">
                <a:solidFill>
                  <a:srgbClr val="BED62F"/>
                </a:solidFill>
                <a:latin typeface="Gotham Book" pitchFamily="50" charset="0"/>
              </a:rPr>
              <a:t> driver and vehicle data” – Axel </a:t>
            </a:r>
            <a:r>
              <a:rPr lang="en-US" sz="1100" i="1" dirty="0" err="1">
                <a:solidFill>
                  <a:srgbClr val="BED62F"/>
                </a:solidFill>
                <a:latin typeface="Gotham Book" pitchFamily="50" charset="0"/>
              </a:rPr>
              <a:t>Backof</a:t>
            </a:r>
            <a:r>
              <a:rPr lang="en-US" sz="1100" i="1" dirty="0">
                <a:solidFill>
                  <a:srgbClr val="BED62F"/>
                </a:solidFill>
                <a:latin typeface="Gotham Book" pitchFamily="50" charset="0"/>
              </a:rPr>
              <a:t>, Head of Regional Sales </a:t>
            </a:r>
            <a:r>
              <a:rPr lang="en-US" sz="1100" i="1" dirty="0" err="1">
                <a:solidFill>
                  <a:srgbClr val="BED62F"/>
                </a:solidFill>
                <a:latin typeface="Gotham Book" pitchFamily="50" charset="0"/>
              </a:rPr>
              <a:t>Organisation</a:t>
            </a:r>
            <a:r>
              <a:rPr lang="en-US" sz="1100" i="1" dirty="0">
                <a:solidFill>
                  <a:srgbClr val="BED62F"/>
                </a:solidFill>
                <a:latin typeface="Gotham Book" pitchFamily="50" charset="0"/>
              </a:rPr>
              <a:t> Continental Trading GmbH.</a:t>
            </a:r>
          </a:p>
        </p:txBody>
      </p:sp>
      <p:sp>
        <p:nvSpPr>
          <p:cNvPr id="8" name="Rectangle 7"/>
          <p:cNvSpPr/>
          <p:nvPr/>
        </p:nvSpPr>
        <p:spPr>
          <a:xfrm>
            <a:off x="423830" y="3310297"/>
            <a:ext cx="3040711" cy="2739211"/>
          </a:xfrm>
          <a:prstGeom prst="rect">
            <a:avLst/>
          </a:prstGeom>
        </p:spPr>
        <p:txBody>
          <a:bodyPr wrap="square">
            <a:spAutoFit/>
          </a:bodyPr>
          <a:lstStyle/>
          <a:p>
            <a:r>
              <a:rPr lang="en-US" sz="1000" b="1" dirty="0">
                <a:solidFill>
                  <a:prstClr val="black"/>
                </a:solidFill>
                <a:latin typeface="Gotham Book" pitchFamily="50" charset="0"/>
              </a:rPr>
              <a:t>The solution</a:t>
            </a:r>
            <a:endParaRPr lang="en-US" sz="1000" dirty="0">
              <a:solidFill>
                <a:prstClr val="black"/>
              </a:solidFill>
              <a:latin typeface="Gotham Book" pitchFamily="50" charset="0"/>
            </a:endParaRPr>
          </a:p>
          <a:p>
            <a:pPr marL="171450" indent="-171450">
              <a:buFont typeface="Arial"/>
              <a:buChar char="•"/>
            </a:pPr>
            <a:r>
              <a:rPr lang="en-US" sz="900" dirty="0">
                <a:solidFill>
                  <a:prstClr val="black"/>
                </a:solidFill>
                <a:latin typeface="Gotham Book" pitchFamily="50" charset="0"/>
              </a:rPr>
              <a:t>The DTCO® </a:t>
            </a:r>
            <a:r>
              <a:rPr lang="en-US" sz="900" dirty="0" err="1">
                <a:solidFill>
                  <a:prstClr val="black"/>
                </a:solidFill>
                <a:latin typeface="Gotham Book" pitchFamily="50" charset="0"/>
              </a:rPr>
              <a:t>SmartLink</a:t>
            </a:r>
            <a:r>
              <a:rPr lang="en-US" sz="900" dirty="0">
                <a:solidFill>
                  <a:prstClr val="black"/>
                </a:solidFill>
                <a:latin typeface="Gotham Book" pitchFamily="50" charset="0"/>
              </a:rPr>
              <a:t> Pro is the clever connection between the VDO digital tachograph DTCO® and the TomTom BRIDGE business platform.</a:t>
            </a:r>
          </a:p>
          <a:p>
            <a:pPr marL="171450" indent="-171450">
              <a:buFont typeface="Arial"/>
              <a:buChar char="•"/>
            </a:pPr>
            <a:r>
              <a:rPr lang="en-US" sz="900" dirty="0">
                <a:solidFill>
                  <a:prstClr val="black"/>
                </a:solidFill>
                <a:latin typeface="Gotham Book" pitchFamily="50" charset="0"/>
              </a:rPr>
              <a:t>All the driver has to do is to plug the </a:t>
            </a:r>
            <a:r>
              <a:rPr lang="en-US" sz="900" dirty="0" err="1">
                <a:solidFill>
                  <a:prstClr val="black"/>
                </a:solidFill>
                <a:latin typeface="Gotham Book" pitchFamily="50" charset="0"/>
              </a:rPr>
              <a:t>SmartLink</a:t>
            </a:r>
            <a:r>
              <a:rPr lang="en-US" sz="900" dirty="0">
                <a:solidFill>
                  <a:prstClr val="black"/>
                </a:solidFill>
                <a:latin typeface="Gotham Book" pitchFamily="50" charset="0"/>
              </a:rPr>
              <a:t> Pro into the front panel of the DTCO®. As soon as a connection is established with TomTom BRIDGE, the data of the digital tachograph is sent via Bluetooth® directly to the driver’s paired TomTom BRIDGE.</a:t>
            </a:r>
          </a:p>
          <a:p>
            <a:pPr marL="171450" indent="-171450">
              <a:buFont typeface="Arial"/>
              <a:buChar char="•"/>
            </a:pPr>
            <a:r>
              <a:rPr lang="en-US" sz="900" dirty="0">
                <a:solidFill>
                  <a:prstClr val="black"/>
                </a:solidFill>
                <a:latin typeface="Gotham Book" pitchFamily="50" charset="0"/>
              </a:rPr>
              <a:t>It becomes a door opener for a number of helpful apps like the VDO Driver App, which ensures that the driver can always see the driving and rest periods.</a:t>
            </a:r>
          </a:p>
          <a:p>
            <a:pPr marL="171450" indent="-171450">
              <a:buFont typeface="Arial"/>
              <a:buChar char="•"/>
            </a:pPr>
            <a:r>
              <a:rPr lang="en-US" sz="900" dirty="0">
                <a:solidFill>
                  <a:prstClr val="black"/>
                </a:solidFill>
                <a:latin typeface="Gotham Book" pitchFamily="50" charset="0"/>
              </a:rPr>
              <a:t>The </a:t>
            </a:r>
            <a:r>
              <a:rPr lang="en-US" sz="900" dirty="0" err="1">
                <a:solidFill>
                  <a:prstClr val="black"/>
                </a:solidFill>
                <a:latin typeface="Gotham Book" pitchFamily="50" charset="0"/>
              </a:rPr>
              <a:t>SmartLink</a:t>
            </a:r>
            <a:r>
              <a:rPr lang="en-US" sz="900" dirty="0">
                <a:solidFill>
                  <a:prstClr val="black"/>
                </a:solidFill>
                <a:latin typeface="Gotham Book" pitchFamily="50" charset="0"/>
              </a:rPr>
              <a:t> Pro and the VDO Driver App turn TomTom BRIDGE into an interface between driver, tachograph and fleet manager.</a:t>
            </a:r>
          </a:p>
        </p:txBody>
      </p:sp>
      <p:sp>
        <p:nvSpPr>
          <p:cNvPr id="9" name="Rectangle 8"/>
          <p:cNvSpPr/>
          <p:nvPr/>
        </p:nvSpPr>
        <p:spPr>
          <a:xfrm>
            <a:off x="3536837" y="3308732"/>
            <a:ext cx="2769478" cy="3093154"/>
          </a:xfrm>
          <a:prstGeom prst="rect">
            <a:avLst/>
          </a:prstGeom>
        </p:spPr>
        <p:txBody>
          <a:bodyPr wrap="square">
            <a:spAutoFit/>
          </a:bodyPr>
          <a:lstStyle/>
          <a:p>
            <a:r>
              <a:rPr lang="en-US" sz="1000" b="1" dirty="0">
                <a:solidFill>
                  <a:prstClr val="black"/>
                </a:solidFill>
                <a:latin typeface="Gotham Book" pitchFamily="50" charset="0"/>
              </a:rPr>
              <a:t>The results</a:t>
            </a:r>
            <a:endParaRPr lang="en-US" sz="900" dirty="0">
              <a:solidFill>
                <a:prstClr val="black"/>
              </a:solidFill>
              <a:latin typeface="Gotham Book" pitchFamily="50" charset="0"/>
            </a:endParaRPr>
          </a:p>
          <a:p>
            <a:pPr marL="85725" indent="-85725">
              <a:buFont typeface="Arial" panose="020B0604020202020204" pitchFamily="34" charset="0"/>
              <a:buChar char="•"/>
            </a:pPr>
            <a:r>
              <a:rPr lang="en-US" sz="900" dirty="0">
                <a:solidFill>
                  <a:prstClr val="black"/>
                </a:solidFill>
                <a:latin typeface="Gotham Book" pitchFamily="50" charset="0"/>
              </a:rPr>
              <a:t>Establish communication between DTCO® and TomTom BRIDGE by receiving and sending driver and vehicle relevant data.</a:t>
            </a:r>
          </a:p>
          <a:p>
            <a:pPr marL="85725" indent="-85725">
              <a:buFont typeface="Arial" panose="020B0604020202020204" pitchFamily="34" charset="0"/>
              <a:buChar char="•"/>
            </a:pPr>
            <a:r>
              <a:rPr lang="en-US" sz="900" dirty="0">
                <a:solidFill>
                  <a:prstClr val="black"/>
                </a:solidFill>
                <a:latin typeface="Gotham Book" pitchFamily="50" charset="0"/>
              </a:rPr>
              <a:t>Overview of VDO Counter data, which keep the drivers continuously informed about remaining driving and rest periods and help comply with regulations on driving and working hours. This allows an easier planning of routes, working hours and schedules.</a:t>
            </a:r>
          </a:p>
          <a:p>
            <a:pPr marL="85725" indent="-85725">
              <a:buFont typeface="Arial" panose="020B0604020202020204" pitchFamily="34" charset="0"/>
              <a:buChar char="•"/>
            </a:pPr>
            <a:r>
              <a:rPr lang="en-US" sz="900" dirty="0">
                <a:solidFill>
                  <a:prstClr val="black"/>
                </a:solidFill>
                <a:latin typeface="Gotham Book" pitchFamily="50" charset="0"/>
              </a:rPr>
              <a:t>Calendar display that outputs driver information when the driver card is inserted*.</a:t>
            </a:r>
          </a:p>
          <a:p>
            <a:pPr marL="85725" indent="-85725">
              <a:buFont typeface="Arial" panose="020B0604020202020204" pitchFamily="34" charset="0"/>
              <a:buChar char="•"/>
            </a:pPr>
            <a:r>
              <a:rPr lang="en-US" sz="900" dirty="0">
                <a:solidFill>
                  <a:prstClr val="black"/>
                </a:solidFill>
                <a:latin typeface="Gotham Book" pitchFamily="50" charset="0"/>
              </a:rPr>
              <a:t>Send VDO Counter data into the online data management platform TIS-Web® in order to </a:t>
            </a:r>
            <a:r>
              <a:rPr lang="en-US" sz="900" dirty="0" err="1">
                <a:solidFill>
                  <a:prstClr val="black"/>
                </a:solidFill>
                <a:latin typeface="Gotham Book" pitchFamily="50" charset="0"/>
              </a:rPr>
              <a:t>visualise</a:t>
            </a:r>
            <a:r>
              <a:rPr lang="en-US" sz="900" dirty="0">
                <a:solidFill>
                  <a:prstClr val="black"/>
                </a:solidFill>
                <a:latin typeface="Gotham Book" pitchFamily="50" charset="0"/>
              </a:rPr>
              <a:t> and store data in accordance with the law and </a:t>
            </a:r>
            <a:r>
              <a:rPr lang="en-US" sz="900" dirty="0" err="1">
                <a:solidFill>
                  <a:prstClr val="black"/>
                </a:solidFill>
                <a:latin typeface="Gotham Book" pitchFamily="50" charset="0"/>
              </a:rPr>
              <a:t>analyse</a:t>
            </a:r>
            <a:r>
              <a:rPr lang="en-US" sz="900" dirty="0">
                <a:solidFill>
                  <a:prstClr val="black"/>
                </a:solidFill>
                <a:latin typeface="Gotham Book" pitchFamily="50" charset="0"/>
              </a:rPr>
              <a:t> driver and vehicle data</a:t>
            </a:r>
            <a:r>
              <a:rPr lang="en-US" sz="900" dirty="0" smtClean="0">
                <a:solidFill>
                  <a:prstClr val="black"/>
                </a:solidFill>
                <a:latin typeface="Gotham Book" pitchFamily="50" charset="0"/>
              </a:rPr>
              <a:t>.</a:t>
            </a:r>
          </a:p>
          <a:p>
            <a:r>
              <a:rPr lang="en-US" sz="700" dirty="0" smtClean="0">
                <a:solidFill>
                  <a:prstClr val="black"/>
                </a:solidFill>
                <a:latin typeface="Gotham Book" pitchFamily="50" charset="0"/>
              </a:rPr>
              <a:t/>
            </a:r>
            <a:br>
              <a:rPr lang="en-US" sz="700" dirty="0" smtClean="0">
                <a:solidFill>
                  <a:prstClr val="black"/>
                </a:solidFill>
                <a:latin typeface="Gotham Book" pitchFamily="50" charset="0"/>
              </a:rPr>
            </a:br>
            <a:r>
              <a:rPr lang="en-US" sz="700" dirty="0" smtClean="0">
                <a:solidFill>
                  <a:prstClr val="black"/>
                </a:solidFill>
                <a:latin typeface="Gotham Book" pitchFamily="50" charset="0"/>
              </a:rPr>
              <a:t>(*</a:t>
            </a:r>
            <a:r>
              <a:rPr lang="en-US" sz="700" dirty="0">
                <a:solidFill>
                  <a:prstClr val="black"/>
                </a:solidFill>
                <a:latin typeface="Gotham Book" pitchFamily="50" charset="0"/>
              </a:rPr>
              <a:t>depending on the DTCO® Release)</a:t>
            </a:r>
          </a:p>
          <a:p>
            <a:pPr marL="85725" indent="-85725">
              <a:buFont typeface="Arial" panose="020B0604020202020204" pitchFamily="34" charset="0"/>
              <a:buChar char="•"/>
            </a:pPr>
            <a:endParaRPr lang="en-US" sz="900" dirty="0">
              <a:solidFill>
                <a:prstClr val="black"/>
              </a:solidFill>
              <a:latin typeface="Gotham Book" pitchFamily="50" charset="0"/>
            </a:endParaRPr>
          </a:p>
        </p:txBody>
      </p:sp>
      <p:sp>
        <p:nvSpPr>
          <p:cNvPr id="54" name="Rectangle 53"/>
          <p:cNvSpPr/>
          <p:nvPr/>
        </p:nvSpPr>
        <p:spPr>
          <a:xfrm>
            <a:off x="1194200" y="9102781"/>
            <a:ext cx="1084179" cy="68282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1" u="sng" dirty="0">
                <a:solidFill>
                  <a:schemeClr val="tx1"/>
                </a:solidFill>
                <a:latin typeface="Gotham Book" pitchFamily="50" charset="0"/>
              </a:rPr>
              <a:t>Website</a:t>
            </a:r>
            <a:endParaRPr lang="en-US" sz="600" b="1" u="sng" dirty="0">
              <a:solidFill>
                <a:schemeClr val="tx1"/>
              </a:solidFill>
              <a:latin typeface="Gotham Book" pitchFamily="50" charset="0"/>
            </a:endParaRPr>
          </a:p>
          <a:p>
            <a:r>
              <a:rPr lang="en-US" sz="600" b="1" dirty="0">
                <a:solidFill>
                  <a:schemeClr val="tx1"/>
                </a:solidFill>
                <a:latin typeface="Gotham Book" pitchFamily="50" charset="0"/>
                <a:hlinkClick r:id="rId6"/>
              </a:rPr>
              <a:t>http://www.fleet.vdo.com/drivers/making-drivers-everyday-work-simpler/dtco-smartlink</a:t>
            </a:r>
            <a:r>
              <a:rPr lang="en-US" sz="600" b="1" dirty="0" smtClean="0">
                <a:solidFill>
                  <a:schemeClr val="tx1"/>
                </a:solidFill>
                <a:latin typeface="Gotham Book" pitchFamily="50" charset="0"/>
                <a:hlinkClick r:id="rId6"/>
              </a:rPr>
              <a:t>/</a:t>
            </a:r>
            <a:r>
              <a:rPr lang="en-US" sz="600" b="1" dirty="0" smtClean="0">
                <a:solidFill>
                  <a:schemeClr val="tx1"/>
                </a:solidFill>
                <a:latin typeface="Gotham Book" pitchFamily="50" charset="0"/>
              </a:rPr>
              <a:t>   </a:t>
            </a:r>
            <a:endParaRPr lang="en-US" sz="600" b="1" dirty="0">
              <a:solidFill>
                <a:schemeClr val="tx1"/>
              </a:solidFill>
              <a:latin typeface="Gotham Book" pitchFamily="50" charset="0"/>
            </a:endParaRPr>
          </a:p>
        </p:txBody>
      </p:sp>
      <p:sp>
        <p:nvSpPr>
          <p:cNvPr id="55" name="Rectangle 54"/>
          <p:cNvSpPr/>
          <p:nvPr/>
        </p:nvSpPr>
        <p:spPr>
          <a:xfrm>
            <a:off x="2566128" y="9102781"/>
            <a:ext cx="2280839" cy="67649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r>
              <a:rPr lang="en-US" sz="800" b="1" u="sng" dirty="0" smtClean="0">
                <a:solidFill>
                  <a:schemeClr val="tx1"/>
                </a:solidFill>
                <a:latin typeface="Gotham Book" pitchFamily="50" charset="0"/>
              </a:rPr>
              <a:t>Regions </a:t>
            </a:r>
            <a:r>
              <a:rPr lang="en-US" sz="800" b="1" u="sng" dirty="0">
                <a:solidFill>
                  <a:schemeClr val="tx1"/>
                </a:solidFill>
                <a:latin typeface="Gotham Book" pitchFamily="50" charset="0"/>
              </a:rPr>
              <a:t>of sale</a:t>
            </a:r>
          </a:p>
          <a:p>
            <a:pPr marL="171450" indent="-171450">
              <a:buFont typeface="Wingdings" panose="05000000000000000000" pitchFamily="2" charset="2"/>
              <a:buChar char="ü"/>
            </a:pPr>
            <a:r>
              <a:rPr lang="en-US" sz="600" dirty="0" smtClean="0">
                <a:solidFill>
                  <a:schemeClr val="tx1"/>
                </a:solidFill>
                <a:latin typeface="Gotham Book" pitchFamily="50" charset="0"/>
              </a:rPr>
              <a:t>Global</a:t>
            </a:r>
            <a:endParaRPr lang="en-US" sz="600" dirty="0">
              <a:solidFill>
                <a:schemeClr val="tx1"/>
              </a:solidFill>
              <a:latin typeface="Gotham Book" pitchFamily="50" charset="0"/>
            </a:endParaRPr>
          </a:p>
        </p:txBody>
      </p:sp>
      <p:cxnSp>
        <p:nvCxnSpPr>
          <p:cNvPr id="6" name="Straight Connector 5"/>
          <p:cNvCxnSpPr/>
          <p:nvPr/>
        </p:nvCxnSpPr>
        <p:spPr>
          <a:xfrm>
            <a:off x="0" y="920758"/>
            <a:ext cx="6858000" cy="0"/>
          </a:xfrm>
          <a:prstGeom prst="line">
            <a:avLst/>
          </a:prstGeom>
          <a:ln w="12700">
            <a:solidFill>
              <a:srgbClr val="BED62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8965159"/>
            <a:ext cx="6858000" cy="0"/>
          </a:xfrm>
          <a:prstGeom prst="line">
            <a:avLst/>
          </a:prstGeom>
          <a:ln w="12700">
            <a:solidFill>
              <a:srgbClr val="BED62F"/>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82351" y="9048275"/>
            <a:ext cx="736757" cy="715089"/>
          </a:xfrm>
          <a:prstGeom prst="ellipse">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287677" y="9089501"/>
            <a:ext cx="565861" cy="613970"/>
            <a:chOff x="-1283357" y="8096653"/>
            <a:chExt cx="565861" cy="613970"/>
          </a:xfrm>
        </p:grpSpPr>
        <p:sp>
          <p:nvSpPr>
            <p:cNvPr id="31" name="Rectangle 30"/>
            <p:cNvSpPr/>
            <p:nvPr/>
          </p:nvSpPr>
          <p:spPr>
            <a:xfrm>
              <a:off x="-1283357" y="8525957"/>
              <a:ext cx="526106" cy="184666"/>
            </a:xfrm>
            <a:prstGeom prst="rect">
              <a:avLst/>
            </a:prstGeom>
          </p:spPr>
          <p:txBody>
            <a:bodyPr wrap="none" anchor="ctr">
              <a:spAutoFit/>
            </a:bodyPr>
            <a:lstStyle/>
            <a:p>
              <a:pPr algn="ctr"/>
              <a:r>
                <a:rPr lang="en-US" sz="600" dirty="0" smtClean="0">
                  <a:latin typeface="Gotham Book" pitchFamily="50" charset="0"/>
                </a:rPr>
                <a:t>Logistics</a:t>
              </a:r>
              <a:endParaRPr lang="en-US" sz="600" dirty="0">
                <a:latin typeface="Gotham Book" pitchFamily="50" charset="0"/>
              </a:endParaRPr>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7496" y="8096653"/>
              <a:ext cx="540000" cy="540000"/>
            </a:xfrm>
            <a:prstGeom prst="rect">
              <a:avLst/>
            </a:prstGeom>
          </p:spPr>
        </p:pic>
      </p:grpSp>
      <p:pic>
        <p:nvPicPr>
          <p:cNvPr id="1035" name="Picture 11" descr="VDO fleetle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7408" y="263650"/>
            <a:ext cx="771553" cy="36638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
          <p:cNvGrpSpPr/>
          <p:nvPr/>
        </p:nvGrpSpPr>
        <p:grpSpPr>
          <a:xfrm rot="5400000">
            <a:off x="795697" y="7116781"/>
            <a:ext cx="1128173" cy="1837190"/>
            <a:chOff x="813029" y="6874752"/>
            <a:chExt cx="1128173" cy="1837190"/>
          </a:xfrm>
        </p:grpSpPr>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458521" y="7229260"/>
              <a:ext cx="1837190" cy="1128173"/>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7728" y="7140320"/>
              <a:ext cx="765647" cy="1360045"/>
            </a:xfrm>
            <a:prstGeom prst="rect">
              <a:avLst/>
            </a:prstGeom>
          </p:spPr>
        </p:pic>
      </p:grpSp>
      <p:grpSp>
        <p:nvGrpSpPr>
          <p:cNvPr id="7" name="Group 6"/>
          <p:cNvGrpSpPr/>
          <p:nvPr/>
        </p:nvGrpSpPr>
        <p:grpSpPr>
          <a:xfrm rot="5400000">
            <a:off x="2825457" y="7112574"/>
            <a:ext cx="1128173" cy="1837190"/>
            <a:chOff x="2842789" y="6870545"/>
            <a:chExt cx="1128173" cy="1837190"/>
          </a:xfrm>
        </p:grpSpPr>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2488281" y="7225053"/>
              <a:ext cx="1837190" cy="1128173"/>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19959" y="7137780"/>
              <a:ext cx="766391" cy="1362585"/>
            </a:xfrm>
            <a:prstGeom prst="rect">
              <a:avLst/>
            </a:prstGeom>
          </p:spPr>
        </p:pic>
      </p:grpSp>
      <p:grpSp>
        <p:nvGrpSpPr>
          <p:cNvPr id="17" name="Group 16"/>
          <p:cNvGrpSpPr/>
          <p:nvPr/>
        </p:nvGrpSpPr>
        <p:grpSpPr>
          <a:xfrm rot="5400000">
            <a:off x="4855217" y="7112574"/>
            <a:ext cx="1128173" cy="1837190"/>
            <a:chOff x="4872549" y="6870545"/>
            <a:chExt cx="1128173" cy="1837190"/>
          </a:xfrm>
        </p:grpSpPr>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4518041" y="7225053"/>
              <a:ext cx="1837190" cy="1128173"/>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50445" y="7133970"/>
              <a:ext cx="753741" cy="1362585"/>
            </a:xfrm>
            <a:prstGeom prst="rect">
              <a:avLst/>
            </a:prstGeom>
          </p:spPr>
        </p:pic>
      </p:gr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21166" y="1257395"/>
            <a:ext cx="2475525" cy="1652217"/>
          </a:xfrm>
          <a:prstGeom prst="rect">
            <a:avLst/>
          </a:prstGeom>
        </p:spPr>
      </p:pic>
      <p:sp>
        <p:nvSpPr>
          <p:cNvPr id="4" name="Rectangle 3"/>
          <p:cNvSpPr/>
          <p:nvPr/>
        </p:nvSpPr>
        <p:spPr>
          <a:xfrm>
            <a:off x="365954" y="8697237"/>
            <a:ext cx="6329485" cy="246221"/>
          </a:xfrm>
          <a:prstGeom prst="rect">
            <a:avLst/>
          </a:prstGeom>
        </p:spPr>
        <p:txBody>
          <a:bodyPr wrap="square">
            <a:spAutoFit/>
          </a:bodyPr>
          <a:lstStyle/>
          <a:p>
            <a:r>
              <a:rPr lang="en-US" sz="500" dirty="0">
                <a:solidFill>
                  <a:prstClr val="black"/>
                </a:solidFill>
                <a:latin typeface="Gotham Book" pitchFamily="50" charset="0"/>
              </a:rPr>
              <a:t>The Bluetooth® word mark and logos are registered trademarks owned by Bluetooth SIG, Inc. and any use of such marks by TomTom is under license. Other trademarks and trade names are those of their respective owners.</a:t>
            </a:r>
          </a:p>
        </p:txBody>
      </p:sp>
    </p:spTree>
    <p:extLst>
      <p:ext uri="{BB962C8B-B14F-4D97-AF65-F5344CB8AC3E}">
        <p14:creationId xmlns:p14="http://schemas.microsoft.com/office/powerpoint/2010/main" val="926310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512</TotalTime>
  <Words>396</Words>
  <Application>Microsoft Office PowerPoint</Application>
  <PresentationFormat>A4 Paper (210x297 mm)</PresentationFormat>
  <Paragraphs>25</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Calibri Light</vt:lpstr>
      <vt:lpstr>Gotham Black</vt:lpstr>
      <vt:lpstr>Gotham Book</vt:lpstr>
      <vt:lpstr>Wingdings</vt:lpstr>
      <vt:lpstr>Office Theme</vt:lpstr>
      <vt:lpstr>Acrobat Document</vt:lpstr>
      <vt:lpstr>PowerPoint Presentation</vt:lpstr>
    </vt:vector>
  </TitlesOfParts>
  <Company>TomTom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Onur Ertas</dc:creator>
  <cp:lastModifiedBy>Sarah Ruehrich</cp:lastModifiedBy>
  <cp:revision>46</cp:revision>
  <cp:lastPrinted>2016-05-20T12:15:33Z</cp:lastPrinted>
  <dcterms:created xsi:type="dcterms:W3CDTF">2016-02-11T13:34:48Z</dcterms:created>
  <dcterms:modified xsi:type="dcterms:W3CDTF">2017-09-07T14:31:47Z</dcterms:modified>
</cp:coreProperties>
</file>